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05" r:id="rId2"/>
    <p:sldId id="372" r:id="rId3"/>
    <p:sldId id="387" r:id="rId4"/>
    <p:sldId id="388" r:id="rId5"/>
    <p:sldId id="393" r:id="rId6"/>
    <p:sldId id="404" r:id="rId7"/>
    <p:sldId id="394" r:id="rId8"/>
    <p:sldId id="396" r:id="rId9"/>
    <p:sldId id="397" r:id="rId10"/>
    <p:sldId id="395" r:id="rId11"/>
    <p:sldId id="374" r:id="rId12"/>
    <p:sldId id="375" r:id="rId13"/>
    <p:sldId id="40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0"/>
    <p:restoredTop sz="94673"/>
  </p:normalViewPr>
  <p:slideViewPr>
    <p:cSldViewPr snapToGrid="0" snapToObjects="1">
      <p:cViewPr varScale="1">
        <p:scale>
          <a:sx n="165" d="100"/>
          <a:sy n="165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01600-D28A-2143-A30D-77BC9AA417C7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4C720-C7CC-CC4F-BD1F-801671C9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0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Forge </a:t>
            </a:r>
            <a:r>
              <a:rPr kumimoji="1" lang="zh-TW" altLang="en-US" dirty="0"/>
              <a:t>的核心價值就是針對資料的產生、截取、呈現及使用提供統一的平台，讓資料在各流程裡快速且便利的傳遞，介接各種業務流程，實現智慧互聯的解決方案。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3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在開始打造</a:t>
            </a:r>
            <a:r>
              <a:rPr kumimoji="1" lang="en-US" altLang="zh-TW" dirty="0"/>
              <a:t> viewer</a:t>
            </a:r>
            <a:r>
              <a:rPr kumimoji="1" lang="zh-TW" altLang="en-US" dirty="0"/>
              <a:t> 應用前，我們有些前置作業必需進行，這邊是一個操作</a:t>
            </a:r>
            <a:r>
              <a:rPr kumimoji="1" lang="en-US" altLang="zh-TW" dirty="0"/>
              <a:t> Forge API</a:t>
            </a:r>
            <a:r>
              <a:rPr kumimoji="1" lang="zh-TW" altLang="en-US" dirty="0"/>
              <a:t> 整體流程，首先。。。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37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轉檔完成後就可以透過模型</a:t>
            </a:r>
            <a:r>
              <a:rPr kumimoji="1" lang="en-US" altLang="zh-TW" baseline="0" dirty="0"/>
              <a:t> urn </a:t>
            </a:r>
            <a:r>
              <a:rPr kumimoji="1" lang="zh-TW" altLang="en-US" baseline="0" dirty="0"/>
              <a:t>在網頁上載入並查看剛剛轉好檔的模型</a:t>
            </a:r>
            <a:endParaRPr kumimoji="1"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E9330B-B1DA-214B-A229-0CB8492B91A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9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r="756"/>
          <a:stretch/>
        </p:blipFill>
        <p:spPr>
          <a:xfrm>
            <a:off x="2157385" y="0"/>
            <a:ext cx="10034017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0800000">
            <a:off x="-2" y="0"/>
            <a:ext cx="12191404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26000"/>
                </a:schemeClr>
              </a:gs>
              <a:gs pos="60000">
                <a:schemeClr val="bg1"/>
              </a:gs>
              <a:gs pos="100000">
                <a:schemeClr val="bg1">
                  <a:alpha val="1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tifakt ElementOfc" panose="020B0504020101020102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35" y="6414746"/>
            <a:ext cx="1965960" cy="408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3" y="365125"/>
            <a:ext cx="11342687" cy="88545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0213" y="1250576"/>
            <a:ext cx="11342687" cy="5226424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  <a:lvl2pPr marL="287338" indent="-276225">
              <a:buClr>
                <a:schemeClr val="tx2"/>
              </a:buClr>
              <a:buFont typeface="Wingdings" charset="2"/>
              <a:buChar char="§"/>
              <a:tabLst/>
              <a:defRPr sz="2000" b="0">
                <a:solidFill>
                  <a:schemeClr val="tx1"/>
                </a:solidFill>
              </a:defRPr>
            </a:lvl2pPr>
            <a:lvl3pPr marL="692150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3pPr>
            <a:lvl4pPr marL="1038225" indent="-298450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4pPr>
            <a:lvl5pPr marL="1373188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371" y="6539297"/>
            <a:ext cx="1830366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>
                <a:solidFill>
                  <a:schemeClr val="tx2">
                    <a:lumMod val="40000"/>
                    <a:lumOff val="60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© Autodesk, Inc. 2019</a:t>
            </a:r>
            <a:endParaRPr lang="en-US" sz="8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Artifakt ElementOfc" charset="0"/>
              <a:ea typeface="Artifakt ElementOfc" charset="0"/>
              <a:cs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96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4080">
          <p15:clr>
            <a:srgbClr val="FBAE40"/>
          </p15:clr>
        </p15:guide>
        <p15:guide id="4" pos="74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A1767-C341-3048-A467-2E1CE163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32966-C144-1B4B-8943-5F12EA45F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8AF0B-AD6B-2D45-888F-84EF719F5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5AF46-C300-9B48-9BA5-342EDAAB343C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ABAE-6090-2D46-A90F-F8892BD1A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B530A-C484-BC4F-A5BD-9FD49C0AB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1238-E4DE-EB47-942E-4404909A9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4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ukedhx.github.io/Forge-Workshop/?sb=3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utodesk.com/en/docs/oauth/v2/overview/scopes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28A38-EFFB-284F-8F8B-DEAC5AAA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3" y="738685"/>
            <a:ext cx="4086880" cy="94679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C8467A8-23F7-9441-A0A0-3F911F75CC98}"/>
              </a:ext>
            </a:extLst>
          </p:cNvPr>
          <p:cNvSpPr txBox="1">
            <a:spLocks/>
          </p:cNvSpPr>
          <p:nvPr/>
        </p:nvSpPr>
        <p:spPr>
          <a:xfrm>
            <a:off x="2033213" y="2250291"/>
            <a:ext cx="7774588" cy="1741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</a:rPr>
              <a:t>Forge Viewer </a:t>
            </a:r>
            <a:r>
              <a:rPr lang="en-US" altLang="zh-CN" sz="4000" b="1" dirty="0">
                <a:solidFill>
                  <a:srgbClr val="0070C0"/>
                </a:solidFill>
              </a:rPr>
              <a:t>Introductory – Part 2</a:t>
            </a:r>
          </a:p>
          <a:p>
            <a:endParaRPr lang="en-US" altLang="zh-CN" sz="4000" b="1" dirty="0">
              <a:solidFill>
                <a:srgbClr val="0070C0"/>
              </a:solidFill>
            </a:endParaRPr>
          </a:p>
          <a:p>
            <a:pPr marL="0" indent="0" algn="r">
              <a:buNone/>
            </a:pPr>
            <a:r>
              <a:rPr lang="en-US" altLang="zh-CN" sz="4000" b="1" dirty="0">
                <a:solidFill>
                  <a:srgbClr val="0070C0"/>
                </a:solidFill>
              </a:rPr>
              <a:t>Hong Kong ·</a:t>
            </a:r>
            <a:r>
              <a:rPr lang="zh-CN" altLang="en-US" sz="4000" b="1" dirty="0">
                <a:solidFill>
                  <a:srgbClr val="0070C0"/>
                </a:solidFill>
              </a:rPr>
              <a:t> </a:t>
            </a:r>
            <a:r>
              <a:rPr lang="en-US" altLang="zh-CN" sz="4000" b="1" dirty="0">
                <a:solidFill>
                  <a:srgbClr val="0070C0"/>
                </a:solidFill>
              </a:rPr>
              <a:t>2019/01/24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D1C8DE0-30F7-4D49-AA4D-F5F2C692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06" y="2668791"/>
            <a:ext cx="5666662" cy="3039299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F8D6EC5E-DBDC-CC46-95C9-D1A4F2F94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</p:spPr>
        <p:txBody>
          <a:bodyPr/>
          <a:lstStyle/>
          <a:p>
            <a:r>
              <a:rPr lang="zh-CN" altLang="en-US" dirty="0"/>
              <a:t>模型数据提取和转换</a:t>
            </a:r>
            <a:r>
              <a:rPr lang="en-US" altLang="zh-CN" dirty="0"/>
              <a:t>API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dirty="0"/>
              <a:t>Model Derivative Service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AD1CC6-D59A-F147-B00C-1BC6224AC23C}"/>
              </a:ext>
            </a:extLst>
          </p:cNvPr>
          <p:cNvSpPr txBox="1"/>
          <p:nvPr/>
        </p:nvSpPr>
        <p:spPr>
          <a:xfrm>
            <a:off x="907867" y="1514849"/>
            <a:ext cx="1117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/>
              <a:t>可提取多种格式的模型数据，重要的清单文件或转换为其它格式</a:t>
            </a:r>
            <a:r>
              <a:rPr lang="en-US" altLang="zh-CN" sz="2100" dirty="0"/>
              <a:t> </a:t>
            </a:r>
            <a:endParaRPr lang="en-US" sz="2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D9DCAA-F7A1-694F-8720-0E231D545448}"/>
              </a:ext>
            </a:extLst>
          </p:cNvPr>
          <p:cNvSpPr txBox="1"/>
          <p:nvPr/>
        </p:nvSpPr>
        <p:spPr>
          <a:xfrm>
            <a:off x="907868" y="2471830"/>
            <a:ext cx="48265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700" b="1" dirty="0">
                <a:solidFill>
                  <a:srgbClr val="FF9200"/>
                </a:solidFill>
              </a:rPr>
              <a:t>功能</a:t>
            </a:r>
            <a:endParaRPr lang="en-US" altLang="zh-CN" sz="2700" b="1" dirty="0">
              <a:solidFill>
                <a:srgbClr val="FF9200"/>
              </a:solidFill>
            </a:endParaRPr>
          </a:p>
          <a:p>
            <a:pPr fontAlgn="ctr"/>
            <a:endParaRPr lang="en-US" sz="2100" b="1" dirty="0">
              <a:solidFill>
                <a:srgbClr val="FF9200"/>
              </a:solidFill>
            </a:endParaRPr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将二维或三维文件转换为网页，移动端能浏览的格式</a:t>
            </a:r>
            <a:endParaRPr lang="en-US" sz="2100" dirty="0"/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>
                <a:latin typeface="Artifakt Element"/>
              </a:rPr>
              <a:t>部分原始格式可转换为一些通用格式</a:t>
            </a:r>
            <a:r>
              <a:rPr lang="en-US" sz="2100" dirty="0">
                <a:latin typeface="Artifakt Element"/>
              </a:rPr>
              <a:t> .</a:t>
            </a:r>
            <a:r>
              <a:rPr lang="en-US" sz="2100" dirty="0" err="1">
                <a:latin typeface="Artifakt Element"/>
              </a:rPr>
              <a:t>stl</a:t>
            </a:r>
            <a:r>
              <a:rPr lang="en-US" sz="2100" dirty="0">
                <a:latin typeface="Artifakt Element"/>
              </a:rPr>
              <a:t>, .step, .</a:t>
            </a:r>
            <a:r>
              <a:rPr lang="en-US" sz="2100" dirty="0" err="1">
                <a:latin typeface="Artifakt Element"/>
              </a:rPr>
              <a:t>iges</a:t>
            </a:r>
            <a:r>
              <a:rPr lang="en-US" sz="2100" dirty="0">
                <a:latin typeface="Artifakt Element"/>
              </a:rPr>
              <a:t> &amp; .</a:t>
            </a:r>
            <a:r>
              <a:rPr lang="en-US" sz="2100" dirty="0" err="1">
                <a:latin typeface="Artifakt Element"/>
              </a:rPr>
              <a:t>obj</a:t>
            </a:r>
            <a:endParaRPr lang="en-US" sz="2100" dirty="0">
              <a:latin typeface="Artifakt Element"/>
            </a:endParaRPr>
          </a:p>
          <a:p>
            <a:pPr marL="257100" indent="-257100">
              <a:buFont typeface="Arial" panose="020B0604020202020204" pitchFamily="34" charset="0"/>
              <a:buChar char="•"/>
            </a:pPr>
            <a:r>
              <a:rPr lang="zh-CN" altLang="en-US" sz="2100" dirty="0"/>
              <a:t>提取模型的层次结构，属性和按需转换局部构件</a:t>
            </a:r>
            <a:endParaRPr lang="en-US" sz="2100" dirty="0"/>
          </a:p>
          <a:p>
            <a:pPr marL="257100" indent="-257100">
              <a:buFont typeface="Arial" panose="020B0604020202020204" pitchFamily="34" charset="0"/>
              <a:buChar char="•"/>
            </a:pPr>
            <a:r>
              <a:rPr lang="zh-CN" altLang="en-US" sz="2100" dirty="0"/>
              <a:t>创建不同尺寸的缩略图</a:t>
            </a:r>
            <a:endParaRPr lang="en-US" sz="2100" dirty="0"/>
          </a:p>
          <a:p>
            <a:pPr marL="257100" indent="-2571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9200"/>
                </a:solidFill>
              </a:rPr>
              <a:t>Revit </a:t>
            </a:r>
            <a:r>
              <a:rPr lang="zh-CN" altLang="en-US" sz="2100" dirty="0">
                <a:solidFill>
                  <a:srgbClr val="FF9200"/>
                </a:solidFill>
              </a:rPr>
              <a:t>导出为</a:t>
            </a:r>
            <a:r>
              <a:rPr lang="en-US" sz="2100" dirty="0">
                <a:solidFill>
                  <a:srgbClr val="FF9200"/>
                </a:solidFill>
              </a:rPr>
              <a:t> IFC</a:t>
            </a:r>
            <a:endParaRPr lang="en-US" sz="21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33B922-4FD8-AC4B-995F-B508D023D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47" y="3945634"/>
            <a:ext cx="449050" cy="449050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C3791F-663D-7044-A911-166C15CC7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89" y="3254640"/>
            <a:ext cx="437672" cy="4376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FA351B-EA87-9D42-BAF4-2190261DE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925" y="3124406"/>
            <a:ext cx="254367" cy="3927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03AEF5-6091-BE48-8FB7-04F8ACC880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18" y="4602138"/>
            <a:ext cx="431599" cy="431599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B81AC3-9B48-B44C-8E06-5062774215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04" y="3293456"/>
            <a:ext cx="447385" cy="447385"/>
          </a:xfrm>
          <a:prstGeom prst="rect">
            <a:avLst/>
          </a:prstGeom>
          <a:solidFill>
            <a:schemeClr val="accent4"/>
          </a:solidFill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761278-C114-6943-9E4A-792F1253EB13}"/>
              </a:ext>
            </a:extLst>
          </p:cNvPr>
          <p:cNvGrpSpPr/>
          <p:nvPr/>
        </p:nvGrpSpPr>
        <p:grpSpPr>
          <a:xfrm>
            <a:off x="7075787" y="5006066"/>
            <a:ext cx="464898" cy="473425"/>
            <a:chOff x="33054" y="724151"/>
            <a:chExt cx="823756" cy="922750"/>
          </a:xfrm>
        </p:grpSpPr>
        <p:pic>
          <p:nvPicPr>
            <p:cNvPr id="28" name="Picture 2" descr="Image result for ifc file format">
              <a:extLst>
                <a:ext uri="{FF2B5EF4-FFF2-40B4-BE49-F238E27FC236}">
                  <a16:creationId xmlns:a16="http://schemas.microsoft.com/office/drawing/2014/main" id="{BBC765F6-219E-2A40-96DD-E5BA02ABC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4" y="724151"/>
              <a:ext cx="823756" cy="82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F21C52-720D-A642-AC03-4CF9C1B45E2E}"/>
                </a:ext>
              </a:extLst>
            </p:cNvPr>
            <p:cNvSpPr txBox="1"/>
            <p:nvPr/>
          </p:nvSpPr>
          <p:spPr>
            <a:xfrm>
              <a:off x="99049" y="1264473"/>
              <a:ext cx="694534" cy="38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75" b="1" dirty="0"/>
                <a:t>IFC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A26D7A8-CBD5-EF48-9F4B-24045F8459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78" y="4973160"/>
            <a:ext cx="482331" cy="4823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ABF1BA-664B-C746-A55C-48ADA64ADE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04" y="4687320"/>
            <a:ext cx="340243" cy="4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</a:t>
            </a:r>
            <a:r>
              <a:rPr lang="zh-TW" altLang="en-US" dirty="0"/>
              <a:t>工作流程概述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73449" y="2042659"/>
            <a:ext cx="936771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142576" y="818738"/>
            <a:ext cx="2414156" cy="900626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/>
              <a:t>取得</a:t>
            </a:r>
            <a:r>
              <a:rPr kumimoji="1" lang="zh-CN" altLang="en-US" sz="2000" dirty="0"/>
              <a:t>令牌</a:t>
            </a:r>
            <a:endParaRPr kumimoji="1" lang="en-US" altLang="zh-TW" sz="2000" dirty="0"/>
          </a:p>
          <a:p>
            <a:pPr algn="ctr"/>
            <a:r>
              <a:rPr kumimoji="1" lang="zh-TW" altLang="en-US" sz="2000" dirty="0"/>
              <a:t>（</a:t>
            </a:r>
            <a:r>
              <a:rPr kumimoji="1" lang="en-US" altLang="zh-TW" sz="2000" dirty="0"/>
              <a:t>Token</a:t>
            </a:r>
            <a:r>
              <a:rPr kumimoji="1" lang="zh-TW" altLang="en-US" sz="2000" dirty="0"/>
              <a:t>）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42576" y="2375351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/>
              <a:t>上傳模型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449" y="1511227"/>
            <a:ext cx="180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0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Forge OAuth</a:t>
            </a:r>
            <a:endParaRPr lang="zh-TW" altLang="en-US" dirty="0"/>
          </a:p>
        </p:txBody>
      </p:sp>
      <p:sp>
        <p:nvSpPr>
          <p:cNvPr id="8" name="Down Arrow 7"/>
          <p:cNvSpPr/>
          <p:nvPr/>
        </p:nvSpPr>
        <p:spPr>
          <a:xfrm>
            <a:off x="4978606" y="1794513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373450" y="2770442"/>
            <a:ext cx="239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0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Forge</a:t>
            </a:r>
          </a:p>
          <a:p>
            <a:r>
              <a:rPr lang="en-US" altLang="zh-TW" dirty="0"/>
              <a:t>Data Management</a:t>
            </a:r>
            <a:endParaRPr lang="zh-TW" alt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73449" y="3600433"/>
            <a:ext cx="936771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4978606" y="3352286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4" name="Rounded Rectangle 13"/>
          <p:cNvSpPr/>
          <p:nvPr/>
        </p:nvSpPr>
        <p:spPr>
          <a:xfrm>
            <a:off x="4142576" y="3914337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提交转换请求</a:t>
            </a:r>
            <a:endParaRPr kumimoji="1" lang="zh-TW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73449" y="4804264"/>
            <a:ext cx="2106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000">
                <a:solidFill>
                  <a:srgbClr val="0070C0"/>
                </a:solidFill>
              </a:defRPr>
            </a:lvl1pPr>
          </a:lstStyle>
          <a:p>
            <a:r>
              <a:rPr lang="en-US" altLang="zh-TW" dirty="0"/>
              <a:t>Forge</a:t>
            </a:r>
          </a:p>
          <a:p>
            <a:r>
              <a:rPr lang="en-US" altLang="zh-TW" dirty="0"/>
              <a:t>Model Derivative</a:t>
            </a:r>
            <a:endParaRPr lang="zh-TW" altLang="en-US" dirty="0"/>
          </a:p>
        </p:txBody>
      </p:sp>
      <p:sp>
        <p:nvSpPr>
          <p:cNvPr id="17" name="Down Arrow 16"/>
          <p:cNvSpPr/>
          <p:nvPr/>
        </p:nvSpPr>
        <p:spPr>
          <a:xfrm>
            <a:off x="4978606" y="4891272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8" name="Rounded Rectangle 17"/>
          <p:cNvSpPr/>
          <p:nvPr/>
        </p:nvSpPr>
        <p:spPr>
          <a:xfrm>
            <a:off x="4142576" y="5472110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拉取转换</a:t>
            </a:r>
            <a:r>
              <a:rPr kumimoji="1" lang="zh-TW" altLang="en-US" sz="2000" dirty="0"/>
              <a:t>進度</a:t>
            </a:r>
            <a:r>
              <a:rPr kumimoji="1" lang="en-US" altLang="zh-TW" sz="2000" dirty="0"/>
              <a:t> (Manifest)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791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78790" y="224542"/>
            <a:ext cx="11342687" cy="885451"/>
          </a:xfrm>
        </p:spPr>
        <p:txBody>
          <a:bodyPr/>
          <a:lstStyle/>
          <a:p>
            <a:r>
              <a:rPr lang="en-US" dirty="0"/>
              <a:t>Forge </a:t>
            </a:r>
            <a:r>
              <a:rPr lang="zh-TW" altLang="en-US" dirty="0"/>
              <a:t>工作流程概述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290" y="4597387"/>
            <a:ext cx="2538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70C0"/>
                </a:solidFill>
              </a:rPr>
              <a:t>Forge</a:t>
            </a:r>
          </a:p>
          <a:p>
            <a:r>
              <a:rPr kumimoji="1" lang="en-US" altLang="zh-TW" sz="2000" dirty="0">
                <a:solidFill>
                  <a:srgbClr val="0070C0"/>
                </a:solidFill>
              </a:rPr>
              <a:t>Model Derivative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908887" y="1805006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00040" y="5447726"/>
            <a:ext cx="936771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/>
          <p:cNvSpPr/>
          <p:nvPr/>
        </p:nvSpPr>
        <p:spPr>
          <a:xfrm>
            <a:off x="3908887" y="3437928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4" name="Rounded Rectangle 13"/>
          <p:cNvSpPr/>
          <p:nvPr/>
        </p:nvSpPr>
        <p:spPr>
          <a:xfrm>
            <a:off x="3072857" y="3999978"/>
            <a:ext cx="2282646" cy="1120072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/>
              <a:t>產生網頁端可視的模型</a:t>
            </a:r>
            <a:r>
              <a:rPr kumimoji="1" lang="zh-CN" altLang="en-US" sz="2000" dirty="0"/>
              <a:t>文件</a:t>
            </a:r>
            <a:r>
              <a:rPr kumimoji="1" lang="en-US" altLang="zh-CN" sz="2000" dirty="0"/>
              <a:t>(.</a:t>
            </a:r>
            <a:r>
              <a:rPr kumimoji="1" lang="en-US" altLang="zh-CN" sz="2000" dirty="0" err="1"/>
              <a:t>svf</a:t>
            </a:r>
            <a:r>
              <a:rPr kumimoji="1" lang="en-US" altLang="zh-CN" sz="2000" dirty="0"/>
              <a:t>)</a:t>
            </a:r>
            <a:endParaRPr kumimoji="1" lang="en-US" altLang="zh-TW" sz="2000" dirty="0"/>
          </a:p>
          <a:p>
            <a:pPr algn="ctr"/>
            <a:r>
              <a:rPr kumimoji="1" lang="en-US" altLang="zh-TW" sz="2000" dirty="0"/>
              <a:t>(Derivative)</a:t>
            </a:r>
            <a:endParaRPr kumimoji="1" lang="zh-TW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34290" y="5574290"/>
            <a:ext cx="2397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70C0"/>
                </a:solidFill>
              </a:rPr>
              <a:t>Forge</a:t>
            </a:r>
            <a:r>
              <a:rPr kumimoji="1" lang="zh-TW" altLang="en-US" sz="2000" dirty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>
                <a:solidFill>
                  <a:srgbClr val="0070C0"/>
                </a:solidFill>
              </a:rPr>
              <a:t>Viewer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3908887" y="5247646"/>
            <a:ext cx="610584" cy="477508"/>
          </a:xfrm>
          <a:prstGeom prst="down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8" name="Rounded Rectangle 17"/>
          <p:cNvSpPr/>
          <p:nvPr/>
        </p:nvSpPr>
        <p:spPr>
          <a:xfrm>
            <a:off x="3072857" y="831579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拉取转换</a:t>
            </a:r>
            <a:r>
              <a:rPr kumimoji="1" lang="zh-TW" altLang="en-US" sz="2000" dirty="0"/>
              <a:t>進度</a:t>
            </a:r>
            <a:r>
              <a:rPr kumimoji="1" lang="en-US" altLang="zh-TW" sz="2000" dirty="0"/>
              <a:t> (Manifest)</a:t>
            </a:r>
            <a:endParaRPr kumimoji="1" lang="zh-TW" altLang="en-US" sz="2000" dirty="0"/>
          </a:p>
        </p:txBody>
      </p:sp>
      <p:sp>
        <p:nvSpPr>
          <p:cNvPr id="2" name="Diamond 1"/>
          <p:cNvSpPr/>
          <p:nvPr/>
        </p:nvSpPr>
        <p:spPr>
          <a:xfrm>
            <a:off x="2955436" y="2354156"/>
            <a:ext cx="2522186" cy="1004709"/>
          </a:xfrm>
          <a:prstGeom prst="diamond">
            <a:avLst/>
          </a:prstGeom>
          <a:solidFill>
            <a:srgbClr val="FF9300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/>
              <a:t>转换</a:t>
            </a:r>
            <a:r>
              <a:rPr kumimoji="1" lang="zh-TW" altLang="en-US" sz="2000" dirty="0"/>
              <a:t>是否完成</a:t>
            </a:r>
          </a:p>
        </p:txBody>
      </p:sp>
      <p:sp>
        <p:nvSpPr>
          <p:cNvPr id="5" name="Curved Down Arrow 4"/>
          <p:cNvSpPr/>
          <p:nvPr/>
        </p:nvSpPr>
        <p:spPr>
          <a:xfrm rot="16200000">
            <a:off x="1328871" y="1441879"/>
            <a:ext cx="1984999" cy="1108444"/>
          </a:xfrm>
          <a:prstGeom prst="curvedDownArrow">
            <a:avLst>
              <a:gd name="adj1" fmla="val 25000"/>
              <a:gd name="adj2" fmla="val 56834"/>
              <a:gd name="adj3" fmla="val 25000"/>
            </a:avLst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9" name="Rounded Rectangle 18"/>
          <p:cNvSpPr/>
          <p:nvPr/>
        </p:nvSpPr>
        <p:spPr>
          <a:xfrm>
            <a:off x="3072856" y="5837877"/>
            <a:ext cx="2282646" cy="873605"/>
          </a:xfrm>
          <a:prstGeom prst="roundRect">
            <a:avLst/>
          </a:prstGeom>
          <a:solidFill>
            <a:srgbClr val="0571A1"/>
          </a:solidFill>
          <a:ln w="952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/>
              <a:t>網頁端載入模型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84393" y="2346296"/>
            <a:ext cx="11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rgbClr val="C00000"/>
                </a:solidFill>
              </a:rPr>
              <a:t>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0231" y="3361279"/>
            <a:ext cx="118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>
                <a:solidFill>
                  <a:srgbClr val="658D2F"/>
                </a:solidFill>
              </a:rPr>
              <a:t>是</a:t>
            </a:r>
            <a:endParaRPr kumimoji="1" lang="zh-TW" altLang="en-US" b="1" dirty="0">
              <a:solidFill>
                <a:srgbClr val="658D2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4C9F4B-E3AE-0642-AE03-1E5910C0A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069" y="1057418"/>
            <a:ext cx="5919176" cy="40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2E005-A8C3-8C48-AADE-BB273439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9" y="185195"/>
            <a:ext cx="11693575" cy="6118373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F29CF92-5C98-B448-AB31-72BCCE2F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09" y="185195"/>
            <a:ext cx="15125060" cy="1180601"/>
          </a:xfrm>
        </p:spPr>
        <p:txBody>
          <a:bodyPr/>
          <a:lstStyle/>
          <a:p>
            <a:r>
              <a:rPr lang="zh-TW" altLang="en-US" dirty="0"/>
              <a:t>系統安全性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34110D-4E0E-F54A-A63A-66FE3A83C0DD}"/>
              </a:ext>
            </a:extLst>
          </p:cNvPr>
          <p:cNvSpPr/>
          <p:nvPr/>
        </p:nvSpPr>
        <p:spPr>
          <a:xfrm>
            <a:off x="1755234" y="6396846"/>
            <a:ext cx="730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前往下一章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https://dukedhx.github.io/Forge-Workshop/?sb=3</a:t>
            </a:r>
            <a:r>
              <a:rPr lang="en-US" altLang="zh-CN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200" y="-22180"/>
            <a:ext cx="11342687" cy="885451"/>
          </a:xfrm>
        </p:spPr>
        <p:txBody>
          <a:bodyPr/>
          <a:lstStyle/>
          <a:p>
            <a:r>
              <a:rPr lang="en-US" dirty="0"/>
              <a:t>Forge</a:t>
            </a:r>
            <a:r>
              <a:rPr lang="zh-TW" altLang="en-US" dirty="0"/>
              <a:t>的核心價值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12221" y="967876"/>
            <a:ext cx="3380070" cy="5185269"/>
          </a:xfrm>
          <a:prstGeom prst="rect">
            <a:avLst/>
          </a:prstGeom>
          <a:solidFill>
            <a:srgbClr val="0571A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22" name="TextBox 21"/>
          <p:cNvSpPr txBox="1"/>
          <p:nvPr/>
        </p:nvSpPr>
        <p:spPr>
          <a:xfrm>
            <a:off x="462520" y="1005453"/>
            <a:ext cx="30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solidFill>
                  <a:schemeClr val="bg1"/>
                </a:solidFill>
              </a:rPr>
              <a:t>格式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520415" y="967876"/>
            <a:ext cx="3380070" cy="5185270"/>
          </a:xfrm>
          <a:prstGeom prst="rect">
            <a:avLst/>
          </a:prstGeom>
          <a:solidFill>
            <a:srgbClr val="658D2F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4" name="Rectangle 3"/>
          <p:cNvSpPr/>
          <p:nvPr/>
        </p:nvSpPr>
        <p:spPr>
          <a:xfrm>
            <a:off x="8820198" y="1447958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/>
              <a:t>資料瀏覽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360341" y="1447958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專案計畫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820198" y="2438942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施工進度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90527" y="2438941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造價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820197" y="3429926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預鑄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820197" y="4420910"/>
            <a:ext cx="2810690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模型瀏覽與管理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390527" y="3429924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市場銷售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820197" y="5411895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專案查驗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390527" y="5411894"/>
            <a:ext cx="1270546" cy="597166"/>
          </a:xfrm>
          <a:prstGeom prst="rect">
            <a:avLst/>
          </a:prstGeom>
          <a:solidFill>
            <a:srgbClr val="E9AD0B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維運管理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6" t="12507" r="17831" b="10044"/>
          <a:stretch/>
        </p:blipFill>
        <p:spPr>
          <a:xfrm>
            <a:off x="572730" y="1475942"/>
            <a:ext cx="676282" cy="831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95" y="2494436"/>
            <a:ext cx="887817" cy="887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57" y="1389244"/>
            <a:ext cx="931080" cy="1312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01" y="2904521"/>
            <a:ext cx="1234553" cy="746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2" y="3439007"/>
            <a:ext cx="1085867" cy="878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31" y="3896417"/>
            <a:ext cx="894980" cy="894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" y="4469709"/>
            <a:ext cx="909687" cy="909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50" y="4941558"/>
            <a:ext cx="1147131" cy="1147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13" y="4626041"/>
            <a:ext cx="1023244" cy="1023244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3845418" y="3107897"/>
            <a:ext cx="2020049" cy="905226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15" name="Rectangle 14"/>
          <p:cNvSpPr/>
          <p:nvPr/>
        </p:nvSpPr>
        <p:spPr>
          <a:xfrm>
            <a:off x="5985725" y="979583"/>
            <a:ext cx="1444937" cy="5185269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35" name="Right Arrow 34"/>
          <p:cNvSpPr/>
          <p:nvPr/>
        </p:nvSpPr>
        <p:spPr>
          <a:xfrm>
            <a:off x="7583641" y="3119604"/>
            <a:ext cx="841079" cy="905226"/>
          </a:xfrm>
          <a:prstGeom prst="rightArrow">
            <a:avLst/>
          </a:prstGeom>
          <a:solidFill>
            <a:schemeClr val="accent6">
              <a:lumMod val="25000"/>
            </a:schemeClr>
          </a:solidFill>
          <a:ln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36" name="TextBox 35"/>
          <p:cNvSpPr txBox="1"/>
          <p:nvPr/>
        </p:nvSpPr>
        <p:spPr>
          <a:xfrm>
            <a:off x="4184470" y="397840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/>
              <a:t>Forge</a:t>
            </a:r>
            <a:endParaRPr kumimoji="1" lang="en-US" altLang="zh-TW" dirty="0"/>
          </a:p>
        </p:txBody>
      </p:sp>
      <p:sp>
        <p:nvSpPr>
          <p:cNvPr id="37" name="TextBox 36"/>
          <p:cNvSpPr txBox="1"/>
          <p:nvPr/>
        </p:nvSpPr>
        <p:spPr>
          <a:xfrm>
            <a:off x="8708474" y="1002916"/>
            <a:ext cx="30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</a:rPr>
              <a:t>整合應用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00752" y="1791957"/>
            <a:ext cx="1214881" cy="1214881"/>
          </a:xfrm>
          <a:prstGeom prst="rect">
            <a:avLst/>
          </a:prstGeom>
          <a:solidFill>
            <a:srgbClr val="00ABE6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幾何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資料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00752" y="3948588"/>
            <a:ext cx="1214881" cy="1214881"/>
          </a:xfrm>
          <a:prstGeom prst="rect">
            <a:avLst/>
          </a:prstGeom>
          <a:solidFill>
            <a:srgbClr val="00ABE6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非幾何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資料</a:t>
            </a:r>
          </a:p>
        </p:txBody>
      </p:sp>
      <p:pic>
        <p:nvPicPr>
          <p:cNvPr id="3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80" y="2875274"/>
            <a:ext cx="1090847" cy="1090847"/>
          </a:xfrm>
        </p:spPr>
      </p:pic>
    </p:spTree>
    <p:extLst>
      <p:ext uri="{BB962C8B-B14F-4D97-AF65-F5344CB8AC3E}">
        <p14:creationId xmlns:p14="http://schemas.microsoft.com/office/powerpoint/2010/main" val="26128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CCD132BA-618B-E645-8EB3-927D6CE6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2" y="896341"/>
            <a:ext cx="9633902" cy="5328289"/>
          </a:xfrm>
          <a:prstGeom prst="rect">
            <a:avLst/>
          </a:prstGeom>
        </p:spPr>
      </p:pic>
      <p:sp>
        <p:nvSpPr>
          <p:cNvPr id="101" name="Title 2">
            <a:extLst>
              <a:ext uri="{FF2B5EF4-FFF2-40B4-BE49-F238E27FC236}">
                <a16:creationId xmlns:a16="http://schemas.microsoft.com/office/drawing/2014/main" id="{A76E2DDD-E187-5B4D-A534-79016D21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13" y="365125"/>
            <a:ext cx="11342687" cy="885451"/>
          </a:xfrm>
        </p:spPr>
        <p:txBody>
          <a:bodyPr/>
          <a:lstStyle/>
          <a:p>
            <a:r>
              <a:rPr lang="en-US" dirty="0"/>
              <a:t>Forge</a:t>
            </a:r>
            <a:r>
              <a:rPr lang="zh-CN" altLang="en-US" dirty="0"/>
              <a:t>应用场景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9CDE-7543-8B4A-9429-13814C42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Viewer</a:t>
            </a:r>
            <a:r>
              <a:rPr lang="zh-CN" altLang="en-US" dirty="0"/>
              <a:t>模型可视化流程纵览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B8B8693-15BB-D54F-8061-78F8CC7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1" y="3529921"/>
            <a:ext cx="2329579" cy="1385845"/>
          </a:xfrm>
          <a:prstGeom prst="ellipse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DDAF0F3-5E70-8744-9476-3C77F6C2FA5A}"/>
              </a:ext>
            </a:extLst>
          </p:cNvPr>
          <p:cNvSpPr txBox="1"/>
          <p:nvPr/>
        </p:nvSpPr>
        <p:spPr>
          <a:xfrm>
            <a:off x="1076472" y="3668439"/>
            <a:ext cx="2580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原始模型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BD5E8D4-D738-B24C-9904-3AC60857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057" y="2806965"/>
            <a:ext cx="3589426" cy="215649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B2E0F6A-218A-6949-B813-B10C2305A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68" y="2151763"/>
            <a:ext cx="2104176" cy="737163"/>
          </a:xfrm>
          <a:prstGeom prst="rect">
            <a:avLst/>
          </a:prstGeom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48AC0C06-A3CC-514B-B871-A479D1EAE163}"/>
              </a:ext>
            </a:extLst>
          </p:cNvPr>
          <p:cNvSpPr/>
          <p:nvPr/>
        </p:nvSpPr>
        <p:spPr>
          <a:xfrm>
            <a:off x="2894729" y="3913720"/>
            <a:ext cx="1206053" cy="618245"/>
          </a:xfrm>
          <a:prstGeom prst="rightArrow">
            <a:avLst/>
          </a:prstGeom>
          <a:solidFill>
            <a:srgbClr val="7030A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227158-4FF4-4E42-B201-6D90F7314E31}"/>
              </a:ext>
            </a:extLst>
          </p:cNvPr>
          <p:cNvGrpSpPr/>
          <p:nvPr/>
        </p:nvGrpSpPr>
        <p:grpSpPr>
          <a:xfrm>
            <a:off x="3954825" y="3713150"/>
            <a:ext cx="5699593" cy="1574266"/>
            <a:chOff x="3089026" y="1610140"/>
            <a:chExt cx="4274695" cy="11807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9CEACD2-AF65-124A-BC9D-783A8C6903C5}"/>
                </a:ext>
              </a:extLst>
            </p:cNvPr>
            <p:cNvGrpSpPr/>
            <p:nvPr/>
          </p:nvGrpSpPr>
          <p:grpSpPr>
            <a:xfrm>
              <a:off x="3089026" y="1610140"/>
              <a:ext cx="4274695" cy="1180700"/>
              <a:chOff x="3089026" y="1610140"/>
              <a:chExt cx="4274695" cy="118070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519E29C-82B0-D54C-A493-15F954E6199A}"/>
                  </a:ext>
                </a:extLst>
              </p:cNvPr>
              <p:cNvGrpSpPr/>
              <p:nvPr/>
            </p:nvGrpSpPr>
            <p:grpSpPr>
              <a:xfrm>
                <a:off x="3089026" y="1707756"/>
                <a:ext cx="1904865" cy="1083084"/>
                <a:chOff x="3421471" y="1717099"/>
                <a:chExt cx="1904865" cy="1083084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D1DF052-B9EB-2F43-B732-1E2496FD4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5135" y="1717099"/>
                  <a:ext cx="586064" cy="597227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4620D4B-3E30-2440-AAC6-2D92E4720E7D}"/>
                    </a:ext>
                  </a:extLst>
                </p:cNvPr>
                <p:cNvSpPr txBox="1"/>
                <p:nvPr/>
              </p:nvSpPr>
              <p:spPr>
                <a:xfrm>
                  <a:off x="3421471" y="2500100"/>
                  <a:ext cx="1904865" cy="300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2"/>
                      </a:solidFill>
                    </a:rPr>
                    <a:t>数据提取和转换</a:t>
                  </a:r>
                  <a:r>
                    <a:rPr lang="en-US" sz="2000" dirty="0">
                      <a:solidFill>
                        <a:schemeClr val="tx2"/>
                      </a:solidFill>
                    </a:rPr>
                    <a:t>API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0053A5C-AC17-5048-84B6-9DB0291D0784}"/>
                  </a:ext>
                </a:extLst>
              </p:cNvPr>
              <p:cNvGrpSpPr/>
              <p:nvPr/>
            </p:nvGrpSpPr>
            <p:grpSpPr>
              <a:xfrm>
                <a:off x="4917068" y="1610140"/>
                <a:ext cx="2446653" cy="1169157"/>
                <a:chOff x="5235706" y="1610140"/>
                <a:chExt cx="2446653" cy="1169157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F7AA0367-6791-D541-8AAB-4178098D3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5706" y="1610140"/>
                  <a:ext cx="763696" cy="763696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10712B0-8FF5-B544-A33D-A9A7C256DB78}"/>
                    </a:ext>
                  </a:extLst>
                </p:cNvPr>
                <p:cNvSpPr txBox="1"/>
                <p:nvPr/>
              </p:nvSpPr>
              <p:spPr>
                <a:xfrm>
                  <a:off x="5536152" y="2502298"/>
                  <a:ext cx="21462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chemeClr val="tx2"/>
                      </a:solidFill>
                    </a:rPr>
                    <a:t>转换格式（</a:t>
                  </a:r>
                  <a:r>
                    <a:rPr lang="en-US" altLang="zh-CN" sz="1800" dirty="0">
                      <a:solidFill>
                        <a:schemeClr val="tx2"/>
                      </a:solidFill>
                    </a:rPr>
                    <a:t>.</a:t>
                  </a:r>
                  <a:r>
                    <a:rPr lang="en-US" altLang="zh-CN" sz="1800" dirty="0" err="1">
                      <a:solidFill>
                        <a:schemeClr val="tx2"/>
                      </a:solidFill>
                    </a:rPr>
                    <a:t>svf</a:t>
                  </a:r>
                  <a:r>
                    <a:rPr lang="zh-CN" altLang="en-US" sz="1800" dirty="0">
                      <a:solidFill>
                        <a:schemeClr val="tx2"/>
                      </a:solidFill>
                    </a:rPr>
                    <a:t>）</a:t>
                  </a:r>
                  <a:endParaRPr lang="en-US" sz="18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62156165-1D20-3D45-B1C5-6C50B6F6D4F0}"/>
                </a:ext>
              </a:extLst>
            </p:cNvPr>
            <p:cNvSpPr/>
            <p:nvPr/>
          </p:nvSpPr>
          <p:spPr>
            <a:xfrm>
              <a:off x="4232498" y="1857062"/>
              <a:ext cx="524620" cy="298614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C887EF0A-BA50-9D47-918D-946B0E6C1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682" y="3000493"/>
            <a:ext cx="2505981" cy="2210664"/>
          </a:xfrm>
          <a:prstGeom prst="rect">
            <a:avLst/>
          </a:prstGeom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07E1FAFC-33B4-2C47-AD58-C221793B5CF7}"/>
              </a:ext>
            </a:extLst>
          </p:cNvPr>
          <p:cNvSpPr/>
          <p:nvPr/>
        </p:nvSpPr>
        <p:spPr>
          <a:xfrm>
            <a:off x="7686762" y="3997021"/>
            <a:ext cx="1315954" cy="512385"/>
          </a:xfrm>
          <a:prstGeom prst="rightArrow">
            <a:avLst/>
          </a:prstGeom>
          <a:solidFill>
            <a:srgbClr val="FF000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>
              <a:solidFill>
                <a:srgbClr val="FF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7790F1-0965-A647-99A7-D349775E4D0C}"/>
              </a:ext>
            </a:extLst>
          </p:cNvPr>
          <p:cNvSpPr txBox="1"/>
          <p:nvPr/>
        </p:nvSpPr>
        <p:spPr>
          <a:xfrm>
            <a:off x="4765081" y="2251031"/>
            <a:ext cx="478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数据管理</a:t>
            </a:r>
            <a:r>
              <a:rPr lang="en-US" altLang="zh-CN" sz="2400" dirty="0"/>
              <a:t>API</a:t>
            </a:r>
            <a:endParaRPr lang="en-US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88B7CA-1E44-4843-B32C-0382C9BD5D85}"/>
              </a:ext>
            </a:extLst>
          </p:cNvPr>
          <p:cNvSpPr txBox="1"/>
          <p:nvPr/>
        </p:nvSpPr>
        <p:spPr>
          <a:xfrm>
            <a:off x="5138824" y="5918758"/>
            <a:ext cx="478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身份认证</a:t>
            </a:r>
            <a:r>
              <a:rPr lang="en-US" altLang="zh-CN" dirty="0">
                <a:solidFill>
                  <a:srgbClr val="FF0000"/>
                </a:solidFill>
              </a:rPr>
              <a:t>API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DBC0DA11-B246-8B49-AA47-9E9F6EA273C5}"/>
              </a:ext>
            </a:extLst>
          </p:cNvPr>
          <p:cNvSpPr/>
          <p:nvPr/>
        </p:nvSpPr>
        <p:spPr>
          <a:xfrm rot="2781240">
            <a:off x="4785158" y="5396626"/>
            <a:ext cx="656749" cy="336662"/>
          </a:xfrm>
          <a:prstGeom prst="rightArrow">
            <a:avLst/>
          </a:prstGeom>
          <a:solidFill>
            <a:srgbClr val="7030A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1DBFD6D1-4B93-2F41-9122-5A6F13425AF6}"/>
              </a:ext>
            </a:extLst>
          </p:cNvPr>
          <p:cNvSpPr/>
          <p:nvPr/>
        </p:nvSpPr>
        <p:spPr>
          <a:xfrm rot="8140997">
            <a:off x="6285448" y="5396786"/>
            <a:ext cx="758207" cy="388671"/>
          </a:xfrm>
          <a:prstGeom prst="rightArrow">
            <a:avLst/>
          </a:prstGeom>
          <a:solidFill>
            <a:srgbClr val="7030A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A917B7C-6B87-CC45-802A-478C7C7C6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95" y="5665314"/>
            <a:ext cx="2104176" cy="7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1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25A732-E772-984F-A06D-8C401422FDBC}"/>
              </a:ext>
            </a:extLst>
          </p:cNvPr>
          <p:cNvCxnSpPr/>
          <p:nvPr/>
        </p:nvCxnSpPr>
        <p:spPr>
          <a:xfrm flipV="1">
            <a:off x="1795039" y="2645200"/>
            <a:ext cx="3507836" cy="1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18F95C6-8068-A044-9DCD-93D85ACC9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5" y="1772906"/>
            <a:ext cx="1349868" cy="1349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59A62-4598-504B-B2F8-85A15D365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3" y="2482717"/>
            <a:ext cx="1349868" cy="1349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09A04-8AF6-BD4B-9CBE-A7F651C98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79" y="1690688"/>
            <a:ext cx="1889815" cy="1889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2DBD1-F24C-EB45-A4AE-2BD65B0D827C}"/>
              </a:ext>
            </a:extLst>
          </p:cNvPr>
          <p:cNvSpPr txBox="1"/>
          <p:nvPr/>
        </p:nvSpPr>
        <p:spPr>
          <a:xfrm>
            <a:off x="5359068" y="2007575"/>
            <a:ext cx="1889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" charset="0"/>
                <a:ea typeface="Arial" charset="0"/>
                <a:cs typeface="Arial" charset="0"/>
              </a:rPr>
              <a:t>Your app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C206B6-E734-1B4B-8A9E-CF587C61E190}"/>
              </a:ext>
            </a:extLst>
          </p:cNvPr>
          <p:cNvCxnSpPr/>
          <p:nvPr/>
        </p:nvCxnSpPr>
        <p:spPr>
          <a:xfrm>
            <a:off x="7432135" y="2632256"/>
            <a:ext cx="2702595" cy="36737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98E1F5-C425-F64C-A1A9-9D6B76C3E9B4}"/>
              </a:ext>
            </a:extLst>
          </p:cNvPr>
          <p:cNvSpPr txBox="1"/>
          <p:nvPr/>
        </p:nvSpPr>
        <p:spPr>
          <a:xfrm>
            <a:off x="7746111" y="2723970"/>
            <a:ext cx="24303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charset="0"/>
                <a:ea typeface="Arial" charset="0"/>
                <a:cs typeface="Arial" charset="0"/>
              </a:rPr>
              <a:t>Authentication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从这里开始，</a:t>
            </a:r>
            <a:r>
              <a:rPr lang="en-US" altLang="zh-CN" sz="1350" dirty="0">
                <a:latin typeface="Arial" charset="0"/>
                <a:ea typeface="Arial" charset="0"/>
                <a:cs typeface="Arial" charset="0"/>
              </a:rPr>
              <a:t>app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向服务器提出请求</a:t>
            </a:r>
            <a:endParaRPr lang="en-US" sz="13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007AB5F-713D-5143-BA0B-9B611EDE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65" y="109233"/>
            <a:ext cx="10515600" cy="1325563"/>
          </a:xfrm>
        </p:spPr>
        <p:txBody>
          <a:bodyPr/>
          <a:lstStyle/>
          <a:p>
            <a:r>
              <a:rPr lang="en-US" dirty="0"/>
              <a:t>2/3-legged authentication with Forge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3CDE17-6B69-4543-A98E-E1C6E4AA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5" y="4062436"/>
            <a:ext cx="1349868" cy="1349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58179-54F8-6447-938E-D7E998331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3" y="4772247"/>
            <a:ext cx="1349868" cy="1349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887F3C-DB11-C84F-B32B-53FC814E9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79" y="3980218"/>
            <a:ext cx="1889815" cy="1889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93A426-281D-0C4D-80F1-B70A5B6BD8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20" y="3135972"/>
            <a:ext cx="1638140" cy="1638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48E727-B5FD-DE4C-B86D-EAF37E96C1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138" y="3774571"/>
            <a:ext cx="1523152" cy="11423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DD92E9-E1B3-574C-B1F8-B98964699AE5}"/>
              </a:ext>
            </a:extLst>
          </p:cNvPr>
          <p:cNvSpPr txBox="1"/>
          <p:nvPr/>
        </p:nvSpPr>
        <p:spPr>
          <a:xfrm>
            <a:off x="5355348" y="4301158"/>
            <a:ext cx="18898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" charset="0"/>
                <a:ea typeface="Arial" charset="0"/>
                <a:cs typeface="Arial" charset="0"/>
              </a:rPr>
              <a:t>Your app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B88930-D409-084D-9269-B8BDBC30DF07}"/>
              </a:ext>
            </a:extLst>
          </p:cNvPr>
          <p:cNvCxnSpPr/>
          <p:nvPr/>
        </p:nvCxnSpPr>
        <p:spPr>
          <a:xfrm>
            <a:off x="7408462" y="4999252"/>
            <a:ext cx="2726267" cy="15319"/>
          </a:xfrm>
          <a:prstGeom prst="line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52C68FF-8402-C244-AAC7-6A1EED362028}"/>
              </a:ext>
            </a:extLst>
          </p:cNvPr>
          <p:cNvSpPr txBox="1"/>
          <p:nvPr/>
        </p:nvSpPr>
        <p:spPr>
          <a:xfrm>
            <a:off x="2495866" y="5839609"/>
            <a:ext cx="817298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charset="0"/>
                <a:ea typeface="Arial" charset="0"/>
                <a:cs typeface="Arial" charset="0"/>
              </a:rPr>
              <a:t>End-users access your app, which redirects them to Autodesk sign-in where they can allow access to their data</a:t>
            </a:r>
            <a:endParaRPr lang="zh-CN" altLang="en-US" sz="1350" dirty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用户打开</a:t>
            </a:r>
            <a:r>
              <a:rPr lang="en-US" altLang="zh-CN" sz="1350" dirty="0">
                <a:latin typeface="Arial" charset="0"/>
                <a:ea typeface="Arial" charset="0"/>
                <a:cs typeface="Arial" charset="0"/>
              </a:rPr>
              <a:t>app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，重导向到 </a:t>
            </a:r>
            <a:r>
              <a:rPr lang="en-US" altLang="zh-CN" sz="1350" dirty="0">
                <a:latin typeface="Arial" charset="0"/>
                <a:ea typeface="Arial" charset="0"/>
                <a:cs typeface="Arial" charset="0"/>
              </a:rPr>
              <a:t>Autodesk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 登陆，授权给 </a:t>
            </a:r>
            <a:r>
              <a:rPr lang="en-US" altLang="zh-CN" sz="1350" dirty="0">
                <a:latin typeface="Arial" charset="0"/>
                <a:ea typeface="Arial" charset="0"/>
                <a:cs typeface="Arial" charset="0"/>
              </a:rPr>
              <a:t>app</a:t>
            </a:r>
            <a:r>
              <a:rPr lang="zh-CN" altLang="en-US" sz="1350" dirty="0">
                <a:latin typeface="Arial" charset="0"/>
                <a:ea typeface="Arial" charset="0"/>
                <a:cs typeface="Arial" charset="0"/>
              </a:rPr>
              <a:t> 获取用户数据</a:t>
            </a:r>
            <a:endParaRPr lang="en-US" sz="13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C7B74-4A42-0A46-8CB5-CD1BFD6E2733}"/>
              </a:ext>
            </a:extLst>
          </p:cNvPr>
          <p:cNvSpPr txBox="1"/>
          <p:nvPr/>
        </p:nvSpPr>
        <p:spPr>
          <a:xfrm>
            <a:off x="7353666" y="4477516"/>
            <a:ext cx="31056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Arial" charset="0"/>
                <a:ea typeface="Arial" charset="0"/>
                <a:cs typeface="Arial" charset="0"/>
              </a:rPr>
              <a:t>Callback URL (code)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19A20A-6DB9-624E-AEC1-27C749E14966}"/>
              </a:ext>
            </a:extLst>
          </p:cNvPr>
          <p:cNvCxnSpPr/>
          <p:nvPr/>
        </p:nvCxnSpPr>
        <p:spPr>
          <a:xfrm flipV="1">
            <a:off x="7408462" y="4301158"/>
            <a:ext cx="2726267" cy="3760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0F81444-566B-6046-AD9D-7FFA60742A05}"/>
              </a:ext>
            </a:extLst>
          </p:cNvPr>
          <p:cNvSpPr txBox="1"/>
          <p:nvPr/>
        </p:nvSpPr>
        <p:spPr>
          <a:xfrm>
            <a:off x="7814087" y="3819222"/>
            <a:ext cx="2040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>
                <a:latin typeface="Arial" charset="0"/>
                <a:ea typeface="Arial" charset="0"/>
                <a:cs typeface="Arial" charset="0"/>
              </a:rPr>
              <a:t>getToken</a:t>
            </a:r>
            <a:endParaRPr lang="en-US" sz="135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5C185F-1DCA-F94E-B0FE-50E0002412AA}"/>
              </a:ext>
            </a:extLst>
          </p:cNvPr>
          <p:cNvCxnSpPr/>
          <p:nvPr/>
        </p:nvCxnSpPr>
        <p:spPr>
          <a:xfrm flipV="1">
            <a:off x="1795039" y="5614284"/>
            <a:ext cx="8381390" cy="1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16B3D0F-B3D4-9F4E-A517-F63DD5271C5E}"/>
              </a:ext>
            </a:extLst>
          </p:cNvPr>
          <p:cNvSpPr txBox="1">
            <a:spLocks/>
          </p:cNvSpPr>
          <p:nvPr/>
        </p:nvSpPr>
        <p:spPr>
          <a:xfrm>
            <a:off x="1064626" y="1451051"/>
            <a:ext cx="9321724" cy="65974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1" kern="120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1pPr>
            <a:lvl2pPr marL="457200" indent="-444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  <a:defRPr sz="2400" b="1" kern="120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2pPr>
            <a:lvl3pPr marL="914400" indent="-901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  <a:defRPr sz="1800" kern="120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3pPr>
            <a:lvl4pPr marL="1371600" indent="-1358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  <a:defRPr sz="1400" kern="1200">
                <a:solidFill>
                  <a:schemeClr val="bg1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4pPr>
            <a:lvl5pPr marL="1828800" indent="-1816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tabLst/>
              <a:defRPr sz="1400" kern="1200">
                <a:solidFill>
                  <a:srgbClr val="FF9300"/>
                </a:solidFill>
                <a:latin typeface="Artifakt ElementOfc" charset="0"/>
                <a:ea typeface="Artifakt ElementOfc" charset="0"/>
                <a:cs typeface="Artifakt ElementOf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2"/>
              </a:rPr>
              <a:t>Scope </a:t>
            </a:r>
            <a:r>
              <a:rPr lang="zh-CN" altLang="en-US" sz="2400" dirty="0">
                <a:solidFill>
                  <a:schemeClr val="tx1"/>
                </a:solidFill>
              </a:rPr>
              <a:t>列表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Forge </a:t>
            </a:r>
            <a:r>
              <a:rPr lang="zh-CN" altLang="en-US" sz="2400" dirty="0">
                <a:solidFill>
                  <a:schemeClr val="tx1"/>
                </a:solidFill>
              </a:rPr>
              <a:t>使用 </a:t>
            </a:r>
            <a:r>
              <a:rPr lang="en-US" sz="2400" dirty="0">
                <a:solidFill>
                  <a:schemeClr val="tx1"/>
                </a:solidFill>
              </a:rPr>
              <a:t>JWT </a:t>
            </a:r>
            <a:r>
              <a:rPr lang="zh-CN" altLang="en-US" sz="2400" dirty="0">
                <a:solidFill>
                  <a:schemeClr val="tx1"/>
                </a:solidFill>
              </a:rPr>
              <a:t>规范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三部分：</a:t>
            </a:r>
            <a:r>
              <a:rPr lang="en-US" altLang="zh-CN" dirty="0" err="1">
                <a:solidFill>
                  <a:schemeClr val="tx1"/>
                </a:solidFill>
              </a:rPr>
              <a:t>header.payload.signature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altLang="zh-CN" sz="2400" dirty="0">
                <a:solidFill>
                  <a:schemeClr val="tx1"/>
                </a:solidFill>
              </a:rPr>
              <a:t>token</a:t>
            </a:r>
            <a:r>
              <a:rPr lang="zh-CN" altLang="en-US" sz="2400" dirty="0">
                <a:solidFill>
                  <a:schemeClr val="tx1"/>
                </a:solidFill>
              </a:rPr>
              <a:t>的有效时间有效，由</a:t>
            </a:r>
            <a:r>
              <a:rPr lang="en-US" altLang="zh-CN" sz="2400" dirty="0">
                <a:solidFill>
                  <a:schemeClr val="tx1"/>
                </a:solidFill>
              </a:rPr>
              <a:t>Forge</a:t>
            </a:r>
            <a:r>
              <a:rPr lang="zh-CN" altLang="en-US" sz="2400" dirty="0">
                <a:solidFill>
                  <a:schemeClr val="tx1"/>
                </a:solidFill>
              </a:rPr>
              <a:t>服务端设定。应用程序（</a:t>
            </a:r>
            <a:r>
              <a:rPr lang="en-US" altLang="zh-CN" sz="2400" dirty="0">
                <a:solidFill>
                  <a:schemeClr val="tx1"/>
                </a:solidFill>
              </a:rPr>
              <a:t>client</a:t>
            </a:r>
            <a:r>
              <a:rPr lang="zh-CN" altLang="en-US" sz="2400" dirty="0">
                <a:solidFill>
                  <a:schemeClr val="tx1"/>
                </a:solidFill>
              </a:rPr>
              <a:t>）需要在</a:t>
            </a:r>
            <a:r>
              <a:rPr lang="en-US" altLang="zh-CN" sz="2400" dirty="0">
                <a:solidFill>
                  <a:schemeClr val="tx1"/>
                </a:solidFill>
              </a:rPr>
              <a:t>token</a:t>
            </a:r>
            <a:r>
              <a:rPr lang="zh-CN" altLang="en-US" sz="2400" dirty="0">
                <a:solidFill>
                  <a:schemeClr val="tx1"/>
                </a:solidFill>
              </a:rPr>
              <a:t>快过期之前再次产生一个新</a:t>
            </a:r>
            <a:r>
              <a:rPr lang="en-US" altLang="zh-CN" sz="2400" dirty="0">
                <a:solidFill>
                  <a:schemeClr val="tx1"/>
                </a:solidFill>
              </a:rPr>
              <a:t>token</a:t>
            </a:r>
            <a:r>
              <a:rPr lang="zh-CN" altLang="en-US" sz="2400" dirty="0">
                <a:solidFill>
                  <a:schemeClr val="tx1"/>
                </a:solidFill>
              </a:rPr>
              <a:t>。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48138EB-6DFD-8441-9370-D3DC568C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81" y="366889"/>
            <a:ext cx="15305566" cy="1524000"/>
          </a:xfrm>
        </p:spPr>
        <p:txBody>
          <a:bodyPr/>
          <a:lstStyle/>
          <a:p>
            <a:r>
              <a:rPr lang="en-US" dirty="0"/>
              <a:t>Token </a:t>
            </a:r>
            <a:r>
              <a:rPr lang="zh-CN" altLang="en-US" dirty="0"/>
              <a:t>权限范围（</a:t>
            </a:r>
            <a:r>
              <a:rPr lang="en-US" altLang="zh-CN" dirty="0"/>
              <a:t>Scope</a:t>
            </a:r>
            <a:r>
              <a:rPr lang="zh-CN" altLang="en-US" dirty="0"/>
              <a:t>）和有效期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A3E84C8-9D32-8A4D-833F-C47007023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56"/>
          <a:stretch/>
        </p:blipFill>
        <p:spPr>
          <a:xfrm>
            <a:off x="5504226" y="3825198"/>
            <a:ext cx="6429834" cy="219111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C566612-F685-6048-B284-6DD26319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22" y="117895"/>
            <a:ext cx="10972800" cy="1143000"/>
          </a:xfrm>
        </p:spPr>
        <p:txBody>
          <a:bodyPr/>
          <a:lstStyle/>
          <a:p>
            <a:r>
              <a:rPr lang="zh-CN" altLang="en-US" dirty="0"/>
              <a:t>数据管理</a:t>
            </a:r>
            <a:r>
              <a:rPr lang="en-US" altLang="zh-CN" dirty="0"/>
              <a:t>API </a:t>
            </a:r>
            <a:r>
              <a:rPr lang="zh-CN" altLang="en-US" dirty="0"/>
              <a:t>（</a:t>
            </a:r>
            <a:r>
              <a:rPr lang="en-US" dirty="0"/>
              <a:t>Data Management</a:t>
            </a:r>
            <a:r>
              <a:rPr lang="zh-CN" altLang="en-US" dirty="0"/>
              <a:t>）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B515D-12B8-3247-BF0D-2733668D5466}"/>
              </a:ext>
            </a:extLst>
          </p:cNvPr>
          <p:cNvSpPr txBox="1"/>
          <p:nvPr/>
        </p:nvSpPr>
        <p:spPr>
          <a:xfrm>
            <a:off x="510153" y="989178"/>
            <a:ext cx="11171697" cy="95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dirty="0"/>
              <a:t>一种统一的数据访问模式，应用于</a:t>
            </a:r>
            <a:r>
              <a:rPr lang="en-US" sz="2799" dirty="0"/>
              <a:t> Fusion, BIM, BIM Docs </a:t>
            </a:r>
            <a:r>
              <a:rPr lang="zh-CN" altLang="en-US" sz="2799" dirty="0"/>
              <a:t>以及底层数据存储（</a:t>
            </a:r>
            <a:r>
              <a:rPr lang="en-US" sz="2799" dirty="0"/>
              <a:t> Object Storage Service</a:t>
            </a:r>
            <a:r>
              <a:rPr lang="zh-CN" altLang="en-US" sz="2799" dirty="0"/>
              <a:t>）</a:t>
            </a:r>
            <a:endParaRPr lang="en-US" sz="2799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3D81B-2EBD-5041-97E9-6C7C6C3E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627" y="2853902"/>
            <a:ext cx="847846" cy="847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4811D-0BB6-7341-9CAE-748D06EBB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524" y="2853902"/>
            <a:ext cx="847846" cy="8478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356DE9-E733-CB49-82EA-02B4E378D611}"/>
              </a:ext>
            </a:extLst>
          </p:cNvPr>
          <p:cNvGrpSpPr/>
          <p:nvPr/>
        </p:nvGrpSpPr>
        <p:grpSpPr>
          <a:xfrm>
            <a:off x="11024735" y="2853902"/>
            <a:ext cx="932630" cy="847846"/>
            <a:chOff x="9104761" y="3903922"/>
            <a:chExt cx="1027893" cy="10278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D0727D-F175-C34E-9B28-4421FD2D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4761" y="3903922"/>
              <a:ext cx="1027893" cy="10278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6F7398-45D6-A645-92D0-AAE50C52DB16}"/>
                </a:ext>
              </a:extLst>
            </p:cNvPr>
            <p:cNvSpPr txBox="1"/>
            <p:nvPr/>
          </p:nvSpPr>
          <p:spPr>
            <a:xfrm>
              <a:off x="9502388" y="4012043"/>
              <a:ext cx="179087" cy="83956"/>
            </a:xfrm>
            <a:prstGeom prst="rect">
              <a:avLst/>
            </a:prstGeom>
            <a:solidFill>
              <a:srgbClr val="B2CED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50" b="1" dirty="0">
                  <a:latin typeface="Frutiger Next LT W1G"/>
                </a:rPr>
                <a:t>TEAM</a:t>
              </a:r>
              <a:endParaRPr lang="en-US" sz="450" baseline="52000" dirty="0">
                <a:latin typeface="Frutiger Next LT W1G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F7C4683-A92D-F74F-A6F5-6203E08333B3}"/>
              </a:ext>
            </a:extLst>
          </p:cNvPr>
          <p:cNvSpPr/>
          <p:nvPr/>
        </p:nvSpPr>
        <p:spPr>
          <a:xfrm>
            <a:off x="5209817" y="3004494"/>
            <a:ext cx="1058411" cy="560582"/>
          </a:xfrm>
          <a:prstGeom prst="ellipse">
            <a:avLst/>
          </a:prstGeom>
          <a:solidFill>
            <a:srgbClr val="E8A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您的应用程序</a:t>
            </a:r>
            <a:endParaRPr lang="en-US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50ADB-AEC9-534D-8074-9F359E34395C}"/>
              </a:ext>
            </a:extLst>
          </p:cNvPr>
          <p:cNvSpPr/>
          <p:nvPr/>
        </p:nvSpPr>
        <p:spPr>
          <a:xfrm>
            <a:off x="6429289" y="3004494"/>
            <a:ext cx="1058411" cy="560582"/>
          </a:xfrm>
          <a:prstGeom prst="ellipse">
            <a:avLst/>
          </a:prstGeom>
          <a:solidFill>
            <a:srgbClr val="E8A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您的应用程序</a:t>
            </a:r>
            <a:endParaRPr lang="en-US" altLang="zh-CN" sz="1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2C3AB1-0EC0-4847-8E40-819E53D54F81}"/>
              </a:ext>
            </a:extLst>
          </p:cNvPr>
          <p:cNvSpPr/>
          <p:nvPr/>
        </p:nvSpPr>
        <p:spPr>
          <a:xfrm>
            <a:off x="7667169" y="3004494"/>
            <a:ext cx="1058411" cy="560582"/>
          </a:xfrm>
          <a:prstGeom prst="ellipse">
            <a:avLst/>
          </a:prstGeom>
          <a:solidFill>
            <a:srgbClr val="E8AD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/>
              <a:t>您的应用程序</a:t>
            </a:r>
            <a:endParaRPr lang="en-US" altLang="zh-C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2A40B-F3BB-CC4A-A5F7-BBB020DA1AC7}"/>
              </a:ext>
            </a:extLst>
          </p:cNvPr>
          <p:cNvSpPr txBox="1"/>
          <p:nvPr/>
        </p:nvSpPr>
        <p:spPr>
          <a:xfrm>
            <a:off x="510153" y="2542595"/>
            <a:ext cx="445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700" b="1" dirty="0">
                <a:solidFill>
                  <a:srgbClr val="FF9200"/>
                </a:solidFill>
              </a:rPr>
              <a:t>功能</a:t>
            </a:r>
            <a:endParaRPr lang="en-US" sz="2700" b="1" dirty="0">
              <a:solidFill>
                <a:srgbClr val="FF9200"/>
              </a:solidFill>
            </a:endParaRPr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项目访问</a:t>
            </a:r>
            <a:endParaRPr lang="en-US" sz="2100" dirty="0"/>
          </a:p>
          <a:p>
            <a:pPr marL="141583" indent="-34161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文件夹</a:t>
            </a:r>
            <a:r>
              <a:rPr lang="en-US" sz="2100" dirty="0"/>
              <a:t>, </a:t>
            </a:r>
            <a:r>
              <a:rPr lang="zh-CN" altLang="en-US" sz="2100" dirty="0"/>
              <a:t>文件版本和关联文件</a:t>
            </a:r>
            <a:r>
              <a:rPr lang="en-US" sz="2100" dirty="0"/>
              <a:t> </a:t>
            </a:r>
          </a:p>
          <a:p>
            <a:pPr marL="141583" indent="-34161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搜索，过滤项目和文件列表</a:t>
            </a:r>
            <a:r>
              <a:rPr lang="en-US" sz="2100" dirty="0"/>
              <a:t> </a:t>
            </a:r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上载下载文件</a:t>
            </a:r>
            <a:r>
              <a:rPr lang="en-US" sz="2100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D114F-3E2B-8C4C-B9F2-3165AF2EEA76}"/>
              </a:ext>
            </a:extLst>
          </p:cNvPr>
          <p:cNvSpPr txBox="1"/>
          <p:nvPr/>
        </p:nvSpPr>
        <p:spPr>
          <a:xfrm>
            <a:off x="602735" y="4687321"/>
            <a:ext cx="42651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zh-CN" altLang="en-US" sz="2100" b="1" dirty="0">
                <a:solidFill>
                  <a:srgbClr val="FF9200"/>
                </a:solidFill>
              </a:rPr>
              <a:t>未来</a:t>
            </a:r>
            <a:endParaRPr lang="en-US" sz="2100" b="1" dirty="0">
              <a:solidFill>
                <a:srgbClr val="FF9200"/>
              </a:solidFill>
            </a:endParaRPr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创建项目</a:t>
            </a:r>
            <a:endParaRPr lang="en-US" sz="2100" dirty="0"/>
          </a:p>
          <a:p>
            <a:pPr marL="257100" indent="-257100" fontAlgn="ctr">
              <a:buFont typeface="Arial" panose="020B0604020202020204" pitchFamily="34" charset="0"/>
              <a:buChar char="•"/>
            </a:pPr>
            <a:r>
              <a:rPr lang="zh-CN" altLang="en-US" sz="2100" dirty="0"/>
              <a:t>添加用户</a:t>
            </a:r>
            <a:r>
              <a:rPr lang="en-US" sz="2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213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5FC12B-CAC3-8147-A00F-82E1226A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90" y="967725"/>
            <a:ext cx="9689708" cy="532890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78165E08-AA70-7C40-8C5C-9F8F58A2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78" y="-168968"/>
            <a:ext cx="15305566" cy="1524000"/>
          </a:xfrm>
        </p:spPr>
        <p:txBody>
          <a:bodyPr/>
          <a:lstStyle/>
          <a:p>
            <a:r>
              <a:rPr lang="en-US" altLang="zh-CN" dirty="0"/>
              <a:t>Forge</a:t>
            </a:r>
            <a:r>
              <a:rPr lang="zh-CN" altLang="en-US" dirty="0"/>
              <a:t>的底层数据存储结构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0B2BB13-CB7A-0C44-A011-75CA9105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33" y="137210"/>
            <a:ext cx="15125060" cy="1180601"/>
          </a:xfrm>
        </p:spPr>
        <p:txBody>
          <a:bodyPr/>
          <a:lstStyle/>
          <a:p>
            <a:r>
              <a:rPr lang="en-US" altLang="zh-CN" dirty="0"/>
              <a:t>OSS</a:t>
            </a:r>
            <a:r>
              <a:rPr lang="zh-CN" altLang="en-US" dirty="0"/>
              <a:t>的</a:t>
            </a:r>
            <a:r>
              <a:rPr lang="en-US" altLang="zh-CN" dirty="0"/>
              <a:t>Buckets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F3AEBA-20F2-984B-BF51-821FBBC8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57" y="1487348"/>
            <a:ext cx="5166998" cy="4274906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3EF65E6-A46F-0B4A-8B72-B843750D625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3674" y="1391978"/>
            <a:ext cx="5706319" cy="6968565"/>
          </a:xfrm>
        </p:spPr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分配给应用程序的存储空间以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legged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进行认证访问</a:t>
            </a:r>
            <a:endParaRPr lang="en-US" altLang="zh-CN" dirty="0"/>
          </a:p>
          <a:p>
            <a:r>
              <a:rPr lang="en-US" altLang="zh-CN" dirty="0"/>
              <a:t>- Bucket</a:t>
            </a:r>
            <a:r>
              <a:rPr lang="zh-CN" altLang="en-US" dirty="0"/>
              <a:t> 名字必须全局唯一 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并符合  </a:t>
            </a:r>
            <a:r>
              <a:rPr lang="mr-IN" dirty="0"/>
              <a:t>-_.a-z0-9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生存期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Transient</a:t>
            </a:r>
            <a:r>
              <a:rPr lang="zh-CN" altLang="en-US" dirty="0"/>
              <a:t> </a:t>
            </a:r>
            <a:r>
              <a:rPr lang="en-US" altLang="zh-CN" dirty="0"/>
              <a:t>(24</a:t>
            </a:r>
            <a:r>
              <a:rPr lang="zh-CN" altLang="en-US" dirty="0"/>
              <a:t> 小时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Temporary</a:t>
            </a:r>
            <a:r>
              <a:rPr lang="zh-CN" altLang="en-US" dirty="0"/>
              <a:t> </a:t>
            </a:r>
            <a:r>
              <a:rPr lang="en-US" altLang="zh-CN" dirty="0"/>
              <a:t>(30</a:t>
            </a:r>
            <a:r>
              <a:rPr lang="zh-CN" altLang="en-US" dirty="0"/>
              <a:t> 天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Persistent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永久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529</Words>
  <Application>Microsoft Macintosh PowerPoint</Application>
  <PresentationFormat>Widescreen</PresentationFormat>
  <Paragraphs>107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等线</vt:lpstr>
      <vt:lpstr>等线 Light</vt:lpstr>
      <vt:lpstr>Frutiger Next LT W1G</vt:lpstr>
      <vt:lpstr>新細明體</vt:lpstr>
      <vt:lpstr>Arial</vt:lpstr>
      <vt:lpstr>Artifakt Element</vt:lpstr>
      <vt:lpstr>Artifakt ElementOfc</vt:lpstr>
      <vt:lpstr>Calibri</vt:lpstr>
      <vt:lpstr>Calibri Light</vt:lpstr>
      <vt:lpstr>Mangal</vt:lpstr>
      <vt:lpstr>Wingdings</vt:lpstr>
      <vt:lpstr>Office Theme</vt:lpstr>
      <vt:lpstr>PowerPoint Presentation</vt:lpstr>
      <vt:lpstr>Forge的核心價值</vt:lpstr>
      <vt:lpstr>Forge应用场景</vt:lpstr>
      <vt:lpstr>Viewer模型可视化流程纵览</vt:lpstr>
      <vt:lpstr>2/3-legged authentication with Forge</vt:lpstr>
      <vt:lpstr>Token 权限范围（Scope）和有效期</vt:lpstr>
      <vt:lpstr>数据管理API （Data Management） </vt:lpstr>
      <vt:lpstr>Forge的底层数据存储结构</vt:lpstr>
      <vt:lpstr>OSS的Buckets</vt:lpstr>
      <vt:lpstr>模型数据提取和转换API （Model Derivative Service）</vt:lpstr>
      <vt:lpstr>Forge 工作流程概述</vt:lpstr>
      <vt:lpstr>Forge 工作流程概述</vt:lpstr>
      <vt:lpstr>系統安全性 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Huang</dc:creator>
  <cp:lastModifiedBy>Bryan Huang</cp:lastModifiedBy>
  <cp:revision>9</cp:revision>
  <dcterms:created xsi:type="dcterms:W3CDTF">2018-12-05T09:06:18Z</dcterms:created>
  <dcterms:modified xsi:type="dcterms:W3CDTF">2019-01-21T05:33:54Z</dcterms:modified>
</cp:coreProperties>
</file>